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715" r:id="rId2"/>
    <p:sldId id="702" r:id="rId3"/>
    <p:sldId id="706" r:id="rId4"/>
    <p:sldId id="703" r:id="rId5"/>
    <p:sldId id="714" r:id="rId6"/>
    <p:sldId id="707" r:id="rId7"/>
    <p:sldId id="709" r:id="rId8"/>
    <p:sldId id="708" r:id="rId9"/>
    <p:sldId id="704" r:id="rId10"/>
    <p:sldId id="710" r:id="rId11"/>
    <p:sldId id="711" r:id="rId12"/>
    <p:sldId id="712" r:id="rId13"/>
    <p:sldId id="71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9" autoAdjust="0"/>
    <p:restoredTop sz="94660"/>
  </p:normalViewPr>
  <p:slideViewPr>
    <p:cSldViewPr snapToGrid="0">
      <p:cViewPr varScale="1">
        <p:scale>
          <a:sx n="66" d="100"/>
          <a:sy n="66" d="100"/>
        </p:scale>
        <p:origin x="5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EF0DB-2BCB-4852-8CA6-2B6FA2DA3F0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DF1F6-7967-466E-B7FD-DFE36CC0B4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3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DE932-76F7-4B51-BF24-8B50EF7D9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2016C-78BA-4D9F-A00B-B137641C1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9862C-C6FD-4E79-86D1-0C3C2C3D2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04005-7D5F-414F-B59A-CE9AC78B0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EDF35-1242-4C7F-9604-48D77243B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43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C00C-4CA2-4D25-BC27-7E093A2C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41CDD-C6A7-4CA1-AAF3-0036A9819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C25D7-C24F-464F-A735-155A2EDB8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87738-C00A-401F-A103-A2A27F810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5F91D-124E-4552-A008-A27AF038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7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A4B942-C272-4C57-9043-F87DBC9A0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102E2-32D9-494B-9622-D3EE39B2E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9A589-A855-4651-88E5-6750C4A50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CB081-BEAD-426A-9029-FBC06081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6E3BC-14AD-4426-8D8D-9AB828C4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49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84F49B-5A7F-2F45-9400-29748B346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087129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D058A46-4497-4846-9950-4FE69B7CB51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0" y="1088249"/>
            <a:ext cx="12192000" cy="3897872"/>
          </a:xfrm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Object/Photo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5B0418-EA3E-F444-BA50-493E538C47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696074" y="508222"/>
            <a:ext cx="1119415" cy="29540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038A29F-49C5-8E46-9DD1-3268CB9B3E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92819" y="5213932"/>
            <a:ext cx="9824225" cy="126386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Lorem ipsum dolor sit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amet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consectetuer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adipiscing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elit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Maecenas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porttitor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congue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massa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.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Fusce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posuere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, magna </a:t>
            </a:r>
            <a:r>
              <a:rPr lang="en-US" err="1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sed</a:t>
            </a:r>
            <a:r>
              <a:rPr lang="en-US"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 pulvinar.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FA929C-C054-5949-B389-B2BE80C59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107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5758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orient="horz" pos="50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7ACA-5615-4220-9B60-1B72C5C9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229E3-879A-419F-8C53-A2B32FB74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6D7AE-89CB-4E65-B10F-43316E69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A1D58-9409-40BB-9808-EF0BCA6D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9F69A-DF20-4081-B25C-4231D0F1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6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A8B4A-BA1C-4EE1-A7C6-BB498C90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960E6-E412-4346-89C2-DC60C9ACC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C83C-C24B-4B13-86A0-281A8870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858F1-4DCC-48CF-841A-0ADBF9363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6F941-0EFF-4559-BD41-49FDA374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4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46C2-3459-46EE-BA52-CF857A1D0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27FF9-5644-4C2C-ABB6-B721D8FF7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34FFC-BC2F-4952-8DDE-1E35CF4FA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44796-0AE4-40E1-B6C4-1B6E9924B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6FCECF-5830-490E-9B88-4DE56943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13475-9FF3-4A0C-AD4D-77DCFB885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89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8EE0-F0B7-451B-B038-8DF82E8B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36FB2-DF0D-4584-9971-3FA4C191C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D7792-E3F7-4B74-9435-A9936BB74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ABC8B-0327-4D77-A242-B2C5A9FDF0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7C43C-8242-479A-B98A-ABB4EC607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68C17-7223-4864-8173-3F33C985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BE3CD-A9A7-422A-B856-2FBEECAE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5A45A-AF06-412D-A3CF-9EBE6671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0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CEFB-B943-476B-9FBE-0B3C516C5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84F862-3FE9-4844-8C2C-31B77368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0C569-4049-4C69-9469-5F975420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6F040-F59B-4FFD-93CB-6E3A512C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26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43C11-0AC7-4A43-B494-579A5363D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4BA55B-3DA8-4CD7-AE2B-F2E597E7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EA5F3-5B6F-4714-8E3C-71B2B4B82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3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EF69-D551-456A-9A05-15229E3F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282D6-9C9A-421E-83D0-7FDED786C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C7A13-0CF2-4D0E-8B90-07F614E5D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03AF9-FEB0-4926-B4AF-DD9C865D8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3F2C5-F2B4-4C76-8EB9-40679778B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47D7E-4B52-421A-84AC-FFDADE477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7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0C5A-3A04-469B-855B-E940C8B5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F7DF1-271B-44DB-A2A8-31E802E1C9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B46E5-A98A-4B62-8BD9-98968F0A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76586-B6FA-46AE-97EA-46B225B3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13E61-47A1-4239-9798-4E50D2CB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4493D-CC49-48A9-81EA-CDB12D57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34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BBAC5-14C9-4933-BAC8-D36509C2C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01BF8-6383-494B-9651-7E37E38E2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1DA73-E71C-4251-A6A0-26124ACA23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368D5-F35C-4425-9524-C9316F15E53B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84EF-8FD2-4D3D-B477-B69B23E16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5CAF-2D60-4DC9-B527-46AE81F2B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B5DA6-D074-42BA-91CF-6378E9460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8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g"/><Relationship Id="rId7" Type="http://schemas.microsoft.com/office/2007/relationships/hdphoto" Target="../media/hdphoto1.wd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157ACF2-5DAA-4EC4-A5B7-5F67CAFA328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800" dirty="0">
              <a:solidFill>
                <a:srgbClr val="F8931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FB6F85-8D0B-4793-A419-65B8700DEF04}"/>
              </a:ext>
            </a:extLst>
          </p:cNvPr>
          <p:cNvSpPr txBox="1">
            <a:spLocks/>
          </p:cNvSpPr>
          <p:nvPr/>
        </p:nvSpPr>
        <p:spPr>
          <a:xfrm>
            <a:off x="975360" y="22352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Flame Extinction in Isolated Compartment Fires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3000" dirty="0">
                <a:solidFill>
                  <a:schemeClr val="tx1"/>
                </a:solidFill>
              </a:rPr>
              <a:t>Presentation prepared by: Ryan Falkenstein-Smith</a:t>
            </a:r>
          </a:p>
        </p:txBody>
      </p:sp>
    </p:spTree>
    <p:extLst>
      <p:ext uri="{BB962C8B-B14F-4D97-AF65-F5344CB8AC3E}">
        <p14:creationId xmlns:p14="http://schemas.microsoft.com/office/powerpoint/2010/main" val="321241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157ACF2-5DAA-4EC4-A5B7-5F67CAFA328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37.5 kW Methane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B9AE7E-E469-4A48-B62E-9749E00B1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9" y="1074906"/>
            <a:ext cx="1124540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0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157ACF2-5DAA-4EC4-A5B7-5F67CAFA328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16.7 kW Propane</a:t>
            </a:r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6AD7F46-A7B1-426D-93DC-CDA36DB8A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8" y="1087543"/>
            <a:ext cx="11210925" cy="556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157ACF2-5DAA-4EC4-A5B7-5F67CAFA328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25.0 kW Propane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82BA5A2-DD6F-4AB9-8F0E-832A67043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99" y="1096015"/>
            <a:ext cx="11245403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07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157ACF2-5DAA-4EC4-A5B7-5F67CAFA328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Initial </a:t>
            </a:r>
            <a:r>
              <a:rPr lang="en-US" sz="38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A51E8-7856-44DC-B516-CF8E4AEAC4A3}"/>
              </a:ext>
            </a:extLst>
          </p:cNvPr>
          <p:cNvSpPr txBox="1"/>
          <p:nvPr/>
        </p:nvSpPr>
        <p:spPr>
          <a:xfrm>
            <a:off x="502920" y="1859340"/>
            <a:ext cx="11186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Heat flux locally peaks when the flame diminishes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Heat flux peaks higher when a ghost flame is observed which also create a pressure pulse within the compartment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concentrations are observed to peak when the flame begins to diminish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 concentrations and, inversely O</a:t>
            </a:r>
            <a:r>
              <a:rPr lang="en-US" sz="22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concentrations are observed to peak when the flame is extinguished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Mixture fraction plots show that mass fractions of species, particularly oxygen, break away from the ideal state relation once the flame begins to dimmish.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833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157ACF2-5DAA-4EC4-A5B7-5F67CAFA328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420814-80B9-4A46-96F4-5483CCC2B3C8}"/>
              </a:ext>
            </a:extLst>
          </p:cNvPr>
          <p:cNvSpPr txBox="1">
            <a:spLocks/>
          </p:cNvSpPr>
          <p:nvPr/>
        </p:nvSpPr>
        <p:spPr>
          <a:xfrm>
            <a:off x="0" y="203490"/>
            <a:ext cx="12192000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General description of experiments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598F7-7DC7-4B58-BD09-93AF72F83EF5}"/>
              </a:ext>
            </a:extLst>
          </p:cNvPr>
          <p:cNvSpPr txBox="1"/>
          <p:nvPr/>
        </p:nvSpPr>
        <p:spPr>
          <a:xfrm>
            <a:off x="400331" y="5271301"/>
            <a:ext cx="2534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Configuration variables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Fire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Fuel flow time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74DE4290-3D36-4381-8722-D81F2EDED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160865"/>
              </p:ext>
            </p:extLst>
          </p:nvPr>
        </p:nvGraphicFramePr>
        <p:xfrm>
          <a:off x="4757836" y="5348587"/>
          <a:ext cx="410748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665">
                  <a:extLst>
                    <a:ext uri="{9D8B030D-6E8A-4147-A177-3AD203B41FA5}">
                      <a16:colId xmlns:a16="http://schemas.microsoft.com/office/drawing/2014/main" val="343185838"/>
                    </a:ext>
                  </a:extLst>
                </a:gridCol>
                <a:gridCol w="1308726">
                  <a:extLst>
                    <a:ext uri="{9D8B030D-6E8A-4147-A177-3AD203B41FA5}">
                      <a16:colId xmlns:a16="http://schemas.microsoft.com/office/drawing/2014/main" val="3226358243"/>
                    </a:ext>
                  </a:extLst>
                </a:gridCol>
                <a:gridCol w="1889097">
                  <a:extLst>
                    <a:ext uri="{9D8B030D-6E8A-4147-A177-3AD203B41FA5}">
                      <a16:colId xmlns:a16="http://schemas.microsoft.com/office/drawing/2014/main" val="3700235199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Fuel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Fire Size (kW)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Fuel flow time [FFT] (s)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67952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Methane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37.5 </a:t>
                      </a:r>
                      <a:r>
                        <a:rPr lang="en-US" sz="1200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200" u="none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1.0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240, 270, 285, 300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055438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Propane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16.7 </a:t>
                      </a:r>
                      <a:r>
                        <a:rPr lang="en-US" sz="1200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200" u="none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1.0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270, 300, 315, 330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40633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25.0 </a:t>
                      </a:r>
                      <a:r>
                        <a:rPr lang="en-US" sz="1200" u="sng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r>
                        <a:rPr lang="en-US" sz="1200" u="none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1.0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240, 270, 285, 300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46674"/>
                  </a:ext>
                </a:extLst>
              </a:tr>
            </a:tbl>
          </a:graphicData>
        </a:graphic>
      </p:graphicFrame>
      <p:sp>
        <p:nvSpPr>
          <p:cNvPr id="15" name="Right Brace 14">
            <a:extLst>
              <a:ext uri="{FF2B5EF4-FFF2-40B4-BE49-F238E27FC236}">
                <a16:creationId xmlns:a16="http://schemas.microsoft.com/office/drawing/2014/main" id="{366C6A7F-9617-4E1C-9CF6-2781293A0A0D}"/>
              </a:ext>
            </a:extLst>
          </p:cNvPr>
          <p:cNvSpPr/>
          <p:nvPr/>
        </p:nvSpPr>
        <p:spPr>
          <a:xfrm>
            <a:off x="2934391" y="5374350"/>
            <a:ext cx="122318" cy="109727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F6A54ED-F09B-4A31-9E21-A34CA0E06CB5}"/>
              </a:ext>
            </a:extLst>
          </p:cNvPr>
          <p:cNvSpPr/>
          <p:nvPr/>
        </p:nvSpPr>
        <p:spPr>
          <a:xfrm flipH="1">
            <a:off x="4171406" y="5231385"/>
            <a:ext cx="586430" cy="128016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5D93D2-A057-4BC4-AB1E-E113C319DC7C}"/>
              </a:ext>
            </a:extLst>
          </p:cNvPr>
          <p:cNvCxnSpPr>
            <a:cxnSpLocks/>
            <a:stCxn id="15" idx="1"/>
            <a:endCxn id="16" idx="1"/>
          </p:cNvCxnSpPr>
          <p:nvPr/>
        </p:nvCxnSpPr>
        <p:spPr>
          <a:xfrm flipV="1">
            <a:off x="3056709" y="5871465"/>
            <a:ext cx="1114697" cy="515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0A6493F-05C8-456C-AA25-8975D26E51F7}"/>
              </a:ext>
            </a:extLst>
          </p:cNvPr>
          <p:cNvGrpSpPr/>
          <p:nvPr/>
        </p:nvGrpSpPr>
        <p:grpSpPr>
          <a:xfrm>
            <a:off x="218557" y="1529714"/>
            <a:ext cx="11847925" cy="3330933"/>
            <a:chOff x="-40524" y="1529714"/>
            <a:chExt cx="11847925" cy="33309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D4BE9F-22DC-49D0-84EB-ED8DCC55C3AB}"/>
                </a:ext>
              </a:extLst>
            </p:cNvPr>
            <p:cNvPicPr/>
            <p:nvPr/>
          </p:nvPicPr>
          <p:blipFill rotWithShape="1">
            <a:blip r:embed="rId2"/>
            <a:srcRect l="14729" t="7027" r="12287" b="13799"/>
            <a:stretch/>
          </p:blipFill>
          <p:spPr bwMode="auto">
            <a:xfrm>
              <a:off x="531681" y="1541886"/>
              <a:ext cx="3178170" cy="250545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2288681-F333-4ADB-BDBB-80B49AE50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1" r="9941"/>
            <a:stretch/>
          </p:blipFill>
          <p:spPr bwMode="auto">
            <a:xfrm>
              <a:off x="3953296" y="1529714"/>
              <a:ext cx="3113543" cy="2505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213B0DF-6CC1-436C-AD9F-9F8B1977320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19" r="9598"/>
            <a:stretch/>
          </p:blipFill>
          <p:spPr bwMode="auto">
            <a:xfrm>
              <a:off x="7468471" y="1545177"/>
              <a:ext cx="3182112" cy="2505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791602-BD52-43E8-B370-AA32803AEF89}"/>
                </a:ext>
              </a:extLst>
            </p:cNvPr>
            <p:cNvSpPr txBox="1"/>
            <p:nvPr/>
          </p:nvSpPr>
          <p:spPr>
            <a:xfrm>
              <a:off x="-40524" y="4214316"/>
              <a:ext cx="14221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Fire 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Ignited (t=0)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5A3B2E1-7BD8-48F9-8CDB-4AA3A6F40E05}"/>
                </a:ext>
              </a:extLst>
            </p:cNvPr>
            <p:cNvSpPr txBox="1"/>
            <p:nvPr/>
          </p:nvSpPr>
          <p:spPr>
            <a:xfrm>
              <a:off x="4455932" y="4214316"/>
              <a:ext cx="21082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Compartment door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closed (t=60)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0AE2A1-B07C-4B87-B47E-9693F252381C}"/>
                </a:ext>
              </a:extLst>
            </p:cNvPr>
            <p:cNvSpPr txBox="1"/>
            <p:nvPr/>
          </p:nvSpPr>
          <p:spPr>
            <a:xfrm>
              <a:off x="9622187" y="4214316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Compartment door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opened (t=FFT+30)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41F48B6-AD98-4F9A-AA0A-3243BE0E5815}"/>
                </a:ext>
              </a:extLst>
            </p:cNvPr>
            <p:cNvCxnSpPr>
              <a:cxnSpLocks/>
            </p:cNvCxnSpPr>
            <p:nvPr/>
          </p:nvCxnSpPr>
          <p:spPr>
            <a:xfrm>
              <a:off x="531681" y="4130587"/>
              <a:ext cx="1011890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0A0AE54-EC84-4C86-9179-DB523391E5FC}"/>
                </a:ext>
              </a:extLst>
            </p:cNvPr>
            <p:cNvSpPr/>
            <p:nvPr/>
          </p:nvSpPr>
          <p:spPr>
            <a:xfrm>
              <a:off x="10625153" y="4107728"/>
              <a:ext cx="4572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1A44BCC-D085-4E5F-BD7E-0447453B16B2}"/>
                </a:ext>
              </a:extLst>
            </p:cNvPr>
            <p:cNvSpPr/>
            <p:nvPr/>
          </p:nvSpPr>
          <p:spPr>
            <a:xfrm>
              <a:off x="5487207" y="4107728"/>
              <a:ext cx="4572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03824CE-C895-4580-B4E3-C7970623219F}"/>
                </a:ext>
              </a:extLst>
            </p:cNvPr>
            <p:cNvSpPr/>
            <p:nvPr/>
          </p:nvSpPr>
          <p:spPr>
            <a:xfrm>
              <a:off x="496355" y="4107728"/>
              <a:ext cx="45720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50F9BF0-DE9A-4484-BF8C-9F0B95A86C7E}"/>
              </a:ext>
            </a:extLst>
          </p:cNvPr>
          <p:cNvSpPr txBox="1"/>
          <p:nvPr/>
        </p:nvSpPr>
        <p:spPr>
          <a:xfrm>
            <a:off x="9577689" y="5348587"/>
            <a:ext cx="2355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Conditions are based on when borescope was utilized in the experimental setup 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0A228C6-0988-43C1-BBDD-8E36EF9AA038}"/>
              </a:ext>
            </a:extLst>
          </p:cNvPr>
          <p:cNvCxnSpPr>
            <a:cxnSpLocks/>
            <a:stCxn id="49" idx="1"/>
            <a:endCxn id="14" idx="3"/>
          </p:cNvCxnSpPr>
          <p:nvPr/>
        </p:nvCxnSpPr>
        <p:spPr>
          <a:xfrm flipH="1" flipV="1">
            <a:off x="8865324" y="5897227"/>
            <a:ext cx="712365" cy="51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067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157ACF2-5DAA-4EC4-A5B7-5F67CAFA328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Experimental Setup</a:t>
            </a:r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16BF253-74FE-4561-B2D2-56315C2A9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4258"/>
            <a:ext cx="12192000" cy="5281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110AE-CDE6-4D09-A8A7-9EA776C8A0C3}"/>
              </a:ext>
            </a:extLst>
          </p:cNvPr>
          <p:cNvSpPr txBox="1"/>
          <p:nvPr/>
        </p:nvSpPr>
        <p:spPr>
          <a:xfrm>
            <a:off x="353133" y="5035078"/>
            <a:ext cx="42014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experiments where a borescope was utilized, gas sampling positions were located towards the front of the compartment</a:t>
            </a:r>
          </a:p>
        </p:txBody>
      </p:sp>
    </p:spTree>
    <p:extLst>
      <p:ext uri="{BB962C8B-B14F-4D97-AF65-F5344CB8AC3E}">
        <p14:creationId xmlns:p14="http://schemas.microsoft.com/office/powerpoint/2010/main" val="2400249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157ACF2-5DAA-4EC4-A5B7-5F67CAFA328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CC6372-A362-43FB-A409-38D11C03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93" y="1103656"/>
            <a:ext cx="7055802" cy="325623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Gas extraction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9B023-3779-4BF4-9BF5-800542BDC173}"/>
              </a:ext>
            </a:extLst>
          </p:cNvPr>
          <p:cNvSpPr/>
          <p:nvPr/>
        </p:nvSpPr>
        <p:spPr>
          <a:xfrm>
            <a:off x="3115060" y="4317184"/>
            <a:ext cx="51202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extraction setup for backdraft experiments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A8033B5-C11C-430F-9A88-20943275C303}"/>
              </a:ext>
            </a:extLst>
          </p:cNvPr>
          <p:cNvGraphicFramePr>
            <a:graphicFrameLocks noGrp="1"/>
          </p:cNvGraphicFramePr>
          <p:nvPr/>
        </p:nvGraphicFramePr>
        <p:xfrm>
          <a:off x="556480" y="4716438"/>
          <a:ext cx="1107904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772">
                  <a:extLst>
                    <a:ext uri="{9D8B030D-6E8A-4147-A177-3AD203B41FA5}">
                      <a16:colId xmlns:a16="http://schemas.microsoft.com/office/drawing/2014/main" val="458071988"/>
                    </a:ext>
                  </a:extLst>
                </a:gridCol>
                <a:gridCol w="4505092">
                  <a:extLst>
                    <a:ext uri="{9D8B030D-6E8A-4147-A177-3AD203B41FA5}">
                      <a16:colId xmlns:a16="http://schemas.microsoft.com/office/drawing/2014/main" val="3151624897"/>
                    </a:ext>
                  </a:extLst>
                </a:gridCol>
                <a:gridCol w="4806176">
                  <a:extLst>
                    <a:ext uri="{9D8B030D-6E8A-4147-A177-3AD203B41FA5}">
                      <a16:colId xmlns:a16="http://schemas.microsoft.com/office/drawing/2014/main" val="50475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Technique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 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381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Grab Sample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Gas Chromatograph with thermal conductivity and mass selectivity detectors (GC/MSD)</a:t>
                      </a:r>
                      <a:r>
                        <a:rPr lang="en-US" sz="1400" b="0" i="0" u="none" strike="noStrike" kern="1200" baseline="300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[2]</a:t>
                      </a:r>
                      <a:endParaRPr lang="en-US" sz="1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Verify gas species measurements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278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Analyzer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Paramagnetic and </a:t>
                      </a: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ondispersive infrared sensors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Measures real-time oxygen, carbon dioxide, and carbon monoxide concentrations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79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Phi 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Lean catalytic combustion of extracted gas sample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Measure real-time equivalence ratios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538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08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157ACF2-5DAA-4EC4-A5B7-5F67CAFA328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Extinction Timeline</a:t>
            </a:r>
          </a:p>
        </p:txBody>
      </p:sp>
      <p:pic>
        <p:nvPicPr>
          <p:cNvPr id="11" name="Picture 10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FF8DBBE-EC78-487E-9D4E-FED266C1C8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4" t="1" r="40937" b="29076"/>
          <a:stretch/>
        </p:blipFill>
        <p:spPr>
          <a:xfrm rot="-6840000">
            <a:off x="317092" y="4673755"/>
            <a:ext cx="1814124" cy="1776972"/>
          </a:xfrm>
          <a:prstGeom prst="rect">
            <a:avLst/>
          </a:prstGeom>
        </p:spPr>
      </p:pic>
      <p:pic>
        <p:nvPicPr>
          <p:cNvPr id="14" name="Picture 13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A67EB91D-98E0-4501-86BD-920358DD6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r="42609" b="28863"/>
          <a:stretch/>
        </p:blipFill>
        <p:spPr>
          <a:xfrm rot="-6840000">
            <a:off x="2101019" y="4061851"/>
            <a:ext cx="1824268" cy="1782297"/>
          </a:xfrm>
          <a:prstGeom prst="rect">
            <a:avLst/>
          </a:prstGeom>
        </p:spPr>
      </p:pic>
      <p:pic>
        <p:nvPicPr>
          <p:cNvPr id="16" name="Picture 15" descr="A picture containing sunset, night sky&#10;&#10;Description automatically generated">
            <a:extLst>
              <a:ext uri="{FF2B5EF4-FFF2-40B4-BE49-F238E27FC236}">
                <a16:creationId xmlns:a16="http://schemas.microsoft.com/office/drawing/2014/main" id="{C5275FC4-B0D6-401A-9A58-C44EE1727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6" t="2" r="39934" b="29097"/>
          <a:stretch/>
        </p:blipFill>
        <p:spPr>
          <a:xfrm rot="-6840000">
            <a:off x="3893623" y="3484021"/>
            <a:ext cx="1835583" cy="1776393"/>
          </a:xfrm>
          <a:prstGeom prst="rect">
            <a:avLst/>
          </a:prstGeom>
        </p:spPr>
      </p:pic>
      <p:pic>
        <p:nvPicPr>
          <p:cNvPr id="18" name="Picture 1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7E6E21F-94B7-43D4-967E-54BEF643E0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7" r="40904" b="27083"/>
          <a:stretch/>
        </p:blipFill>
        <p:spPr>
          <a:xfrm rot="-6840000">
            <a:off x="5684076" y="2900509"/>
            <a:ext cx="1864523" cy="1788530"/>
          </a:xfrm>
          <a:prstGeom prst="rect">
            <a:avLst/>
          </a:prstGeom>
        </p:spPr>
      </p:pic>
      <p:pic>
        <p:nvPicPr>
          <p:cNvPr id="22" name="Picture 21" descr="A black screen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DABF554-FBAB-4558-B3EF-DDD11205F5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"/>
                    </a14:imgEffect>
                    <a14:imgEffect>
                      <a14:brightnessContrast bright="13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" r="46058" b="29103"/>
          <a:stretch/>
        </p:blipFill>
        <p:spPr>
          <a:xfrm rot="-6840000">
            <a:off x="9235849" y="1721731"/>
            <a:ext cx="1803264" cy="17762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67488E8-FCB3-4598-AC46-A1C98B1E7EBE}"/>
              </a:ext>
            </a:extLst>
          </p:cNvPr>
          <p:cNvSpPr/>
          <p:nvPr/>
        </p:nvSpPr>
        <p:spPr>
          <a:xfrm>
            <a:off x="9387840" y="2151332"/>
            <a:ext cx="696686" cy="109728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CA998F-2797-4AF5-B71D-43CDB2F111D0}"/>
              </a:ext>
            </a:extLst>
          </p:cNvPr>
          <p:cNvCxnSpPr>
            <a:cxnSpLocks/>
            <a:stCxn id="23" idx="5"/>
            <a:endCxn id="28" idx="0"/>
          </p:cNvCxnSpPr>
          <p:nvPr/>
        </p:nvCxnSpPr>
        <p:spPr>
          <a:xfrm>
            <a:off x="9982499" y="3087919"/>
            <a:ext cx="1217769" cy="4355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D0C575-AA51-4B95-A997-50FB6BAC29EE}"/>
              </a:ext>
            </a:extLst>
          </p:cNvPr>
          <p:cNvSpPr txBox="1"/>
          <p:nvPr/>
        </p:nvSpPr>
        <p:spPr>
          <a:xfrm>
            <a:off x="10520113" y="3523468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Ghost Flame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A6FC77-E780-453D-8DFB-E6F8BE873DBC}"/>
              </a:ext>
            </a:extLst>
          </p:cNvPr>
          <p:cNvSpPr txBox="1"/>
          <p:nvPr/>
        </p:nvSpPr>
        <p:spPr>
          <a:xfrm>
            <a:off x="1505157" y="6364156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Ignition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0C51BE-47F1-48D9-AE46-32FA21CBA087}"/>
              </a:ext>
            </a:extLst>
          </p:cNvPr>
          <p:cNvSpPr txBox="1"/>
          <p:nvPr/>
        </p:nvSpPr>
        <p:spPr>
          <a:xfrm>
            <a:off x="3214591" y="578734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Burning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2EBA36-A03E-478B-A242-2A620DC39611}"/>
              </a:ext>
            </a:extLst>
          </p:cNvPr>
          <p:cNvSpPr txBox="1"/>
          <p:nvPr/>
        </p:nvSpPr>
        <p:spPr>
          <a:xfrm>
            <a:off x="4903912" y="5280133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Flame </a:t>
            </a:r>
          </a:p>
          <a:p>
            <a:pPr algn="ctr"/>
            <a:r>
              <a:rPr lang="en-US" dirty="0"/>
              <a:t>Diminishing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B06208-E17F-4F1D-82C0-94FC5975BEAF}"/>
              </a:ext>
            </a:extLst>
          </p:cNvPr>
          <p:cNvSpPr txBox="1"/>
          <p:nvPr/>
        </p:nvSpPr>
        <p:spPr>
          <a:xfrm>
            <a:off x="6861541" y="4749484"/>
            <a:ext cx="1901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flame sheet </a:t>
            </a:r>
          </a:p>
          <a:p>
            <a:r>
              <a:rPr lang="en-US" dirty="0"/>
              <a:t>with streaking</a:t>
            </a:r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C254B6B7-98DC-4482-8AE6-007EC9D0177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0" r="48519" b="27418"/>
          <a:stretch/>
        </p:blipFill>
        <p:spPr>
          <a:xfrm rot="-6840000">
            <a:off x="7450361" y="2268931"/>
            <a:ext cx="1818909" cy="179194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2DC9393-ED95-46EE-BF73-2328A0FE4ED2}"/>
              </a:ext>
            </a:extLst>
          </p:cNvPr>
          <p:cNvSpPr txBox="1"/>
          <p:nvPr/>
        </p:nvSpPr>
        <p:spPr>
          <a:xfrm>
            <a:off x="8711934" y="3990827"/>
            <a:ext cx="111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Extinction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88F67C3-3EA2-416A-B442-14FB35514B26}"/>
              </a:ext>
            </a:extLst>
          </p:cNvPr>
          <p:cNvCxnSpPr>
            <a:cxnSpLocks/>
          </p:cNvCxnSpPr>
          <p:nvPr/>
        </p:nvCxnSpPr>
        <p:spPr>
          <a:xfrm flipV="1">
            <a:off x="553748" y="1283336"/>
            <a:ext cx="7869373" cy="34328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D1E894A-8760-4168-A92A-87B9E8EC8227}"/>
              </a:ext>
            </a:extLst>
          </p:cNvPr>
          <p:cNvSpPr txBox="1"/>
          <p:nvPr/>
        </p:nvSpPr>
        <p:spPr>
          <a:xfrm>
            <a:off x="217749" y="1362062"/>
            <a:ext cx="5637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Extinction is defined when the flame is no longer observed in the borescope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Observed extinction times were consistent for different fuel flow times of the same fire size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369CE6-7D34-43AC-AFAA-F6470351D98A}"/>
              </a:ext>
            </a:extLst>
          </p:cNvPr>
          <p:cNvSpPr txBox="1"/>
          <p:nvPr/>
        </p:nvSpPr>
        <p:spPr>
          <a:xfrm>
            <a:off x="9815157" y="5003133"/>
            <a:ext cx="2376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Ghost flame photo is modified to improve </a:t>
            </a:r>
            <a:r>
              <a:rPr lang="en-US" dirty="0" smtClean="0"/>
              <a:t>visibility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37.5 kW Methane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310B107-1E8C-46E0-8182-4B732E3D0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48" y="1100358"/>
            <a:ext cx="10667904" cy="557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16.7 kW Propane</a:t>
            </a:r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CC2A1E6-36D3-4458-949C-14DDA8F36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32" y="1097279"/>
            <a:ext cx="946253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157ACF2-5DAA-4EC4-A5B7-5F67CAFA328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25.0 kW Propane</a:t>
            </a:r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306E6CD-FD0A-4926-88D6-B0C40D0EC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48" y="1094936"/>
            <a:ext cx="952850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3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A1EC98B-A071-4DC1-8011-259E09FF5FE5}"/>
              </a:ext>
            </a:extLst>
          </p:cNvPr>
          <p:cNvSpPr txBox="1">
            <a:spLocks/>
          </p:cNvSpPr>
          <p:nvPr/>
        </p:nvSpPr>
        <p:spPr>
          <a:xfrm>
            <a:off x="11673839" y="6400463"/>
            <a:ext cx="476599" cy="4575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157ACF2-5DAA-4EC4-A5B7-5F67CAFA328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0ED944-E040-496F-999D-1A93DF50D8AC}"/>
              </a:ext>
            </a:extLst>
          </p:cNvPr>
          <p:cNvSpPr txBox="1">
            <a:spLocks/>
          </p:cNvSpPr>
          <p:nvPr/>
        </p:nvSpPr>
        <p:spPr>
          <a:xfrm>
            <a:off x="1" y="299651"/>
            <a:ext cx="11350386" cy="5943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solidFill>
                  <a:srgbClr val="F8931C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Mixture Fraction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0F9C20-592C-4C8D-B1BA-02F60C38BB2A}"/>
                  </a:ext>
                </a:extLst>
              </p:cNvPr>
              <p:cNvSpPr txBox="1"/>
              <p:nvPr/>
            </p:nvSpPr>
            <p:spPr>
              <a:xfrm>
                <a:off x="237063" y="2023674"/>
                <a:ext cx="11675075" cy="3463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phi meter’s ability to combust all incoming fuel and measure the total carbon dioxide concentration of the combusted gas sample allows the mixture fraction to be calculated on a carbon basis. Mixture fraction is determined from the equation below using the mass fraction of CO</a:t>
                </a:r>
                <a:r>
                  <a:rPr lang="en-US" baseline="-25000" dirty="0"/>
                  <a:t>2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measured at the exhaust of the phi meter’s reactor.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𝑒𝑥</m:t>
                        </m:r>
                      </m:sub>
                    </m:sSub>
                  </m:oMath>
                </a14:m>
                <a:r>
                  <a:rPr lang="en-US" dirty="0"/>
                  <a:t> is the mass flow rate at the exhaust of the phi meter,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the mass flow rate of oxygen added to the inlet of the reactor,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number of carbon in the parent fuel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0F9C20-592C-4C8D-B1BA-02F60C38B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63" y="2023674"/>
                <a:ext cx="11675075" cy="3463897"/>
              </a:xfrm>
              <a:prstGeom prst="rect">
                <a:avLst/>
              </a:prstGeom>
              <a:blipFill>
                <a:blip r:embed="rId2"/>
                <a:stretch>
                  <a:fillRect l="-470" t="-1056" r="-679" b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9238E5-1471-4ECC-8AA4-3770A78331DD}"/>
                  </a:ext>
                </a:extLst>
              </p:cNvPr>
              <p:cNvSpPr txBox="1"/>
              <p:nvPr/>
            </p:nvSpPr>
            <p:spPr>
              <a:xfrm>
                <a:off x="3115491" y="3265713"/>
                <a:ext cx="5961017" cy="9798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𝑒𝑥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𝐹𝑢𝑒𝑙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𝑀𝑊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9238E5-1471-4ECC-8AA4-3770A7833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91" y="3265713"/>
                <a:ext cx="5961017" cy="9798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833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545</Words>
  <Application>Microsoft Office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Flame Extinction in Isolated Compartment Fires</dc:title>
  <dc:creator>Falkenstein-Smith, Ryan L. (Fed)</dc:creator>
  <cp:lastModifiedBy>Falkenstein-Smith, Ryan L. (Fed)</cp:lastModifiedBy>
  <cp:revision>7</cp:revision>
  <dcterms:created xsi:type="dcterms:W3CDTF">2022-10-04T00:33:27Z</dcterms:created>
  <dcterms:modified xsi:type="dcterms:W3CDTF">2023-08-11T14:57:01Z</dcterms:modified>
</cp:coreProperties>
</file>